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2484f61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2484f61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62d054a9f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62d054a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62d054a9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62d054a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62d054a9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62d054a9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plsoccer.readthedocs.io/en/latest/index.html" TargetMode="External"/><Relationship Id="rId4" Type="http://schemas.openxmlformats.org/officeDocument/2006/relationships/hyperlink" Target="https://statsbomb.com/news/statsbomb-data-case-studies-pressures/" TargetMode="External"/><Relationship Id="rId5" Type="http://schemas.openxmlformats.org/officeDocument/2006/relationships/hyperlink" Target="https://soccermatics.readthedocs.io/en/latest/lesson2/Possession.html" TargetMode="External"/><Relationship Id="rId6" Type="http://schemas.openxmlformats.org/officeDocument/2006/relationships/hyperlink" Target="https://www.statsperform.com/resource/how-we-measure-press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gif"/><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Sportec Solutuions / Deltatre Working Student Interview</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Abhinav Ralhan • 09.09.2022</a:t>
            </a:r>
            <a:endParaRPr/>
          </a:p>
        </p:txBody>
      </p:sp>
      <p:pic>
        <p:nvPicPr>
          <p:cNvPr id="74" name="Google Shape;74;p13"/>
          <p:cNvPicPr preferRelativeResize="0"/>
          <p:nvPr/>
        </p:nvPicPr>
        <p:blipFill>
          <a:blip r:embed="rId3">
            <a:alphaModFix/>
          </a:blip>
          <a:stretch>
            <a:fillRect/>
          </a:stretch>
        </p:blipFill>
        <p:spPr>
          <a:xfrm>
            <a:off x="499025" y="881825"/>
            <a:ext cx="1219275" cy="129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idx="1" type="body"/>
          </p:nvPr>
        </p:nvSpPr>
        <p:spPr>
          <a:xfrm>
            <a:off x="2390850" y="262150"/>
            <a:ext cx="6340800" cy="47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dk1"/>
              </a:solidFill>
            </a:endParaRPr>
          </a:p>
          <a:p>
            <a:pPr indent="0" lvl="0" marL="0" rtl="0" algn="l">
              <a:spcBef>
                <a:spcPts val="0"/>
              </a:spcBef>
              <a:spcAft>
                <a:spcPts val="0"/>
              </a:spcAft>
              <a:buNone/>
            </a:pPr>
            <a:r>
              <a:rPr b="1" lang="en" sz="2100">
                <a:solidFill>
                  <a:schemeClr val="dk1"/>
                </a:solidFill>
              </a:rPr>
              <a:t>Relevant Metrics</a:t>
            </a:r>
            <a:endParaRPr b="1" sz="2100">
              <a:solidFill>
                <a:schemeClr val="dk1"/>
              </a:solidFill>
            </a:endParaRPr>
          </a:p>
          <a:p>
            <a:pPr indent="0" lvl="0" marL="0" rtl="0" algn="l">
              <a:spcBef>
                <a:spcPts val="0"/>
              </a:spcBef>
              <a:spcAft>
                <a:spcPts val="0"/>
              </a:spcAft>
              <a:buNone/>
            </a:pPr>
            <a:r>
              <a:rPr lang="en" sz="1600"/>
              <a:t>Turnovers. </a:t>
            </a:r>
            <a:endParaRPr sz="1600"/>
          </a:p>
          <a:p>
            <a:pPr indent="0" lvl="0" marL="0" rtl="0" algn="l">
              <a:spcBef>
                <a:spcPts val="1600"/>
              </a:spcBef>
              <a:spcAft>
                <a:spcPts val="0"/>
              </a:spcAft>
              <a:buNone/>
            </a:pPr>
            <a:r>
              <a:rPr lang="en" sz="1600"/>
              <a:t>Shots post successful pressures. (from defending team) </a:t>
            </a:r>
            <a:endParaRPr sz="1600"/>
          </a:p>
          <a:p>
            <a:pPr indent="0" lvl="0" marL="0" rtl="0" algn="l">
              <a:spcBef>
                <a:spcPts val="1600"/>
              </a:spcBef>
              <a:spcAft>
                <a:spcPts val="0"/>
              </a:spcAft>
              <a:buNone/>
            </a:pPr>
            <a:r>
              <a:rPr lang="en" sz="1600"/>
              <a:t>PPDA. (Passes per Defensive Actions)</a:t>
            </a:r>
            <a:endParaRPr sz="1600"/>
          </a:p>
          <a:p>
            <a:pPr indent="0" lvl="0" marL="0" rtl="0" algn="l">
              <a:spcBef>
                <a:spcPts val="1600"/>
              </a:spcBef>
              <a:spcAft>
                <a:spcPts val="0"/>
              </a:spcAft>
              <a:buClr>
                <a:schemeClr val="dk2"/>
              </a:buClr>
              <a:buSzPts val="1100"/>
              <a:buFont typeface="Arial"/>
              <a:buNone/>
            </a:pPr>
            <a:r>
              <a:rPr b="1" lang="en" sz="2100">
                <a:solidFill>
                  <a:schemeClr val="dk1"/>
                </a:solidFill>
              </a:rPr>
              <a:t>References</a:t>
            </a:r>
            <a:endParaRPr b="1" sz="2100">
              <a:solidFill>
                <a:schemeClr val="dk1"/>
              </a:solidFill>
            </a:endParaRPr>
          </a:p>
          <a:p>
            <a:pPr indent="0" lvl="0" marL="0" rtl="0" algn="l">
              <a:spcBef>
                <a:spcPts val="0"/>
              </a:spcBef>
              <a:spcAft>
                <a:spcPts val="0"/>
              </a:spcAft>
              <a:buClr>
                <a:schemeClr val="dk2"/>
              </a:buClr>
              <a:buSzPts val="1100"/>
              <a:buFont typeface="Arial"/>
              <a:buNone/>
            </a:pPr>
            <a:r>
              <a:rPr lang="en" sz="1600" u="sng">
                <a:solidFill>
                  <a:schemeClr val="hlink"/>
                </a:solidFill>
                <a:hlinkClick r:id="rId3"/>
              </a:rPr>
              <a:t>MPL Soccer python package</a:t>
            </a:r>
            <a:r>
              <a:rPr lang="en" sz="1600"/>
              <a:t> </a:t>
            </a:r>
            <a:endParaRPr sz="1600"/>
          </a:p>
          <a:p>
            <a:pPr indent="0" lvl="0" marL="0" rtl="0" algn="l">
              <a:spcBef>
                <a:spcPts val="1600"/>
              </a:spcBef>
              <a:spcAft>
                <a:spcPts val="0"/>
              </a:spcAft>
              <a:buClr>
                <a:schemeClr val="dk2"/>
              </a:buClr>
              <a:buSzPts val="1100"/>
              <a:buFont typeface="Arial"/>
              <a:buNone/>
            </a:pPr>
            <a:r>
              <a:rPr lang="en" sz="1600" u="sng">
                <a:solidFill>
                  <a:schemeClr val="hlink"/>
                </a:solidFill>
                <a:hlinkClick r:id="rId4"/>
              </a:rPr>
              <a:t>Statsbomb</a:t>
            </a:r>
            <a:r>
              <a:rPr lang="en" sz="1600"/>
              <a:t> </a:t>
            </a:r>
            <a:endParaRPr sz="1600"/>
          </a:p>
          <a:p>
            <a:pPr indent="0" lvl="0" marL="0" rtl="0" algn="l">
              <a:spcBef>
                <a:spcPts val="1600"/>
              </a:spcBef>
              <a:spcAft>
                <a:spcPts val="0"/>
              </a:spcAft>
              <a:buClr>
                <a:schemeClr val="dk2"/>
              </a:buClr>
              <a:buSzPts val="1100"/>
              <a:buFont typeface="Arial"/>
              <a:buNone/>
            </a:pPr>
            <a:r>
              <a:rPr lang="en" sz="1600" u="sng">
                <a:solidFill>
                  <a:schemeClr val="hlink"/>
                </a:solidFill>
                <a:hlinkClick r:id="rId5"/>
              </a:rPr>
              <a:t>Soccermatics</a:t>
            </a:r>
            <a:r>
              <a:rPr lang="en" sz="1600"/>
              <a:t> </a:t>
            </a:r>
            <a:endParaRPr sz="1600"/>
          </a:p>
          <a:p>
            <a:pPr indent="0" lvl="0" marL="0" rtl="0" algn="l">
              <a:spcBef>
                <a:spcPts val="1600"/>
              </a:spcBef>
              <a:spcAft>
                <a:spcPts val="1600"/>
              </a:spcAft>
              <a:buClr>
                <a:schemeClr val="dk2"/>
              </a:buClr>
              <a:buSzPts val="1100"/>
              <a:buFont typeface="Arial"/>
              <a:buNone/>
            </a:pPr>
            <a:r>
              <a:rPr lang="en" sz="1600" u="sng">
                <a:solidFill>
                  <a:schemeClr val="hlink"/>
                </a:solidFill>
                <a:hlinkClick r:id="rId6"/>
              </a:rPr>
              <a:t>Stats Perform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lt1"/>
                </a:solidFill>
                <a:latin typeface="Lato"/>
                <a:ea typeface="Lato"/>
                <a:cs typeface="Lato"/>
                <a:sym typeface="Lato"/>
              </a:rPr>
              <a:t>Task</a:t>
            </a:r>
            <a:endParaRPr sz="1800">
              <a:solidFill>
                <a:schemeClr val="lt1"/>
              </a:solidFill>
              <a:latin typeface="Lato"/>
              <a:ea typeface="Lato"/>
              <a:cs typeface="Lato"/>
              <a:sym typeface="Lato"/>
            </a:endParaRPr>
          </a:p>
          <a:p>
            <a:pPr indent="0" lvl="0" marL="0" rtl="0" algn="ctr">
              <a:spcBef>
                <a:spcPts val="0"/>
              </a:spcBef>
              <a:spcAft>
                <a:spcPts val="0"/>
              </a:spcAft>
              <a:buNone/>
            </a:pPr>
            <a:r>
              <a:rPr lang="en"/>
              <a:t>Task</a:t>
            </a:r>
            <a:endParaRPr/>
          </a:p>
        </p:txBody>
      </p:sp>
      <p:sp>
        <p:nvSpPr>
          <p:cNvPr id="80" name="Google Shape;80;p14"/>
          <p:cNvSpPr txBox="1"/>
          <p:nvPr>
            <p:ph idx="2" type="body"/>
          </p:nvPr>
        </p:nvSpPr>
        <p:spPr>
          <a:xfrm>
            <a:off x="4786175" y="799150"/>
            <a:ext cx="4204500" cy="36951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AutoNum type="arabicPeriod"/>
            </a:pPr>
            <a:r>
              <a:rPr lang="en" sz="1300"/>
              <a:t>U</a:t>
            </a:r>
            <a:r>
              <a:rPr lang="en" sz="1300"/>
              <a:t>sing the available tracking data, find which areas of the football pitch the ball possessing players are under most pressure from opponents. </a:t>
            </a:r>
            <a:endParaRPr b="1" sz="1300"/>
          </a:p>
          <a:p>
            <a:pPr indent="-311150" lvl="0" marL="457200" rtl="0" algn="l">
              <a:spcBef>
                <a:spcPts val="1600"/>
              </a:spcBef>
              <a:spcAft>
                <a:spcPts val="0"/>
              </a:spcAft>
              <a:buSzPts val="1300"/>
              <a:buAutoNum type="arabicPeriod"/>
            </a:pPr>
            <a:r>
              <a:rPr lang="en" sz="1300"/>
              <a:t>Your results should be visualized appropriately and your solution should be well documented. </a:t>
            </a:r>
            <a:endParaRPr sz="1300"/>
          </a:p>
          <a:p>
            <a:pPr indent="-311150" lvl="0" marL="457200" rtl="0" algn="l">
              <a:spcBef>
                <a:spcPts val="1600"/>
              </a:spcBef>
              <a:spcAft>
                <a:spcPts val="0"/>
              </a:spcAft>
              <a:buSzPts val="1300"/>
              <a:buAutoNum type="arabicPeriod"/>
            </a:pPr>
            <a:r>
              <a:rPr lang="en" sz="1300"/>
              <a:t>In order to solve the task, you have to come up with sensible but quick and approximate working definitions of ball possession and pressure that are easy to implement but also make sense from a football perspective.</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a:t>User-Player</a:t>
            </a:r>
            <a:endParaRPr/>
          </a:p>
          <a:p>
            <a:pPr indent="-317500" lvl="0" marL="457200" rtl="0" algn="l">
              <a:lnSpc>
                <a:spcPct val="100000"/>
              </a:lnSpc>
              <a:spcBef>
                <a:spcPts val="0"/>
              </a:spcBef>
              <a:spcAft>
                <a:spcPts val="0"/>
              </a:spcAft>
              <a:buSzPts val="1400"/>
              <a:buChar char="●"/>
            </a:pPr>
            <a:r>
              <a:rPr lang="en" sz="1400"/>
              <a:t>Player needs to know high pressing areas of opposing team, in order to avoid possession loss for his team.</a:t>
            </a:r>
            <a:endParaRPr sz="1400"/>
          </a:p>
          <a:p>
            <a:pPr indent="-317500" lvl="0" marL="457200" rtl="0" algn="l">
              <a:lnSpc>
                <a:spcPct val="100000"/>
              </a:lnSpc>
              <a:spcBef>
                <a:spcPts val="0"/>
              </a:spcBef>
              <a:spcAft>
                <a:spcPts val="0"/>
              </a:spcAft>
              <a:buSzPts val="1400"/>
              <a:buChar char="●"/>
            </a:pPr>
            <a:r>
              <a:rPr lang="en" sz="1400"/>
              <a:t>Player needs to know when to engage in a press, in order to create turnovers for his/her team.</a:t>
            </a:r>
            <a:endParaRPr sz="1400"/>
          </a:p>
          <a:p>
            <a:pPr indent="0" lvl="0" marL="457200" rtl="0" algn="l">
              <a:lnSpc>
                <a:spcPct val="100000"/>
              </a:lnSpc>
              <a:spcBef>
                <a:spcPts val="1600"/>
              </a:spcBef>
              <a:spcAft>
                <a:spcPts val="0"/>
              </a:spcAft>
              <a:buNone/>
            </a:pPr>
            <a:r>
              <a:t/>
            </a:r>
            <a:endParaRPr sz="1400"/>
          </a:p>
          <a:p>
            <a:pPr indent="-342900" lvl="0" marL="457200" rtl="0" algn="l">
              <a:lnSpc>
                <a:spcPct val="100000"/>
              </a:lnSpc>
              <a:spcBef>
                <a:spcPts val="1600"/>
              </a:spcBef>
              <a:spcAft>
                <a:spcPts val="0"/>
              </a:spcAft>
              <a:buSzPts val="1800"/>
              <a:buAutoNum type="arabicPeriod"/>
            </a:pPr>
            <a:r>
              <a:rPr lang="en"/>
              <a:t>User-Coach</a:t>
            </a:r>
            <a:endParaRPr/>
          </a:p>
          <a:p>
            <a:pPr indent="-317500" lvl="0" marL="457200" rtl="0" algn="l">
              <a:lnSpc>
                <a:spcPct val="100000"/>
              </a:lnSpc>
              <a:spcBef>
                <a:spcPts val="0"/>
              </a:spcBef>
              <a:spcAft>
                <a:spcPts val="0"/>
              </a:spcAft>
              <a:buSzPts val="1400"/>
              <a:buChar char="●"/>
            </a:pPr>
            <a:r>
              <a:rPr lang="en" sz="1400"/>
              <a:t>Coach needs to identify areas where his team can lose / gain possession and communicate it to his/her players.</a:t>
            </a:r>
            <a:endParaRPr sz="1400"/>
          </a:p>
          <a:p>
            <a:pPr indent="-317500" lvl="0" marL="457200" rtl="0" algn="l">
              <a:lnSpc>
                <a:spcPct val="100000"/>
              </a:lnSpc>
              <a:spcBef>
                <a:spcPts val="0"/>
              </a:spcBef>
              <a:spcAft>
                <a:spcPts val="0"/>
              </a:spcAft>
              <a:buSzPts val="1400"/>
              <a:buChar char="●"/>
            </a:pPr>
            <a:r>
              <a:rPr lang="en" sz="1400"/>
              <a:t>Coach needs to identify / develop a pressing plan in order to advance the ball to higher areas of the pitch.</a:t>
            </a:r>
            <a:endParaRPr sz="1400"/>
          </a:p>
        </p:txBody>
      </p:sp>
      <p:sp>
        <p:nvSpPr>
          <p:cNvPr id="86" name="Google Shape;86;p1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Personas</a:t>
            </a:r>
            <a:endParaRPr/>
          </a:p>
        </p:txBody>
      </p:sp>
      <p:pic>
        <p:nvPicPr>
          <p:cNvPr id="87" name="Google Shape;87;p15"/>
          <p:cNvPicPr preferRelativeResize="0"/>
          <p:nvPr/>
        </p:nvPicPr>
        <p:blipFill>
          <a:blip r:embed="rId3">
            <a:alphaModFix/>
          </a:blip>
          <a:stretch>
            <a:fillRect/>
          </a:stretch>
        </p:blipFill>
        <p:spPr>
          <a:xfrm>
            <a:off x="3729650" y="724200"/>
            <a:ext cx="1209850" cy="1271675"/>
          </a:xfrm>
          <a:prstGeom prst="rect">
            <a:avLst/>
          </a:prstGeom>
          <a:noFill/>
          <a:ln>
            <a:noFill/>
          </a:ln>
        </p:spPr>
      </p:pic>
      <p:pic>
        <p:nvPicPr>
          <p:cNvPr id="88" name="Google Shape;88;p15"/>
          <p:cNvPicPr preferRelativeResize="0"/>
          <p:nvPr/>
        </p:nvPicPr>
        <p:blipFill>
          <a:blip r:embed="rId4">
            <a:alphaModFix/>
          </a:blip>
          <a:stretch>
            <a:fillRect/>
          </a:stretch>
        </p:blipFill>
        <p:spPr>
          <a:xfrm>
            <a:off x="3729650" y="2911258"/>
            <a:ext cx="1209850" cy="15080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2" type="body"/>
          </p:nvPr>
        </p:nvSpPr>
        <p:spPr>
          <a:xfrm>
            <a:off x="4488125" y="1211350"/>
            <a:ext cx="43179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b="1" lang="en" sz="2100">
                <a:solidFill>
                  <a:schemeClr val="dk1"/>
                </a:solidFill>
              </a:rPr>
              <a:t>Pressure areas</a:t>
            </a:r>
            <a:endParaRPr b="1" sz="2100">
              <a:solidFill>
                <a:schemeClr val="dk1"/>
              </a:solidFill>
            </a:endParaRPr>
          </a:p>
          <a:p>
            <a:pPr indent="-323850" lvl="0" marL="457200" rtl="0" algn="l">
              <a:lnSpc>
                <a:spcPct val="100000"/>
              </a:lnSpc>
              <a:spcBef>
                <a:spcPts val="1600"/>
              </a:spcBef>
              <a:spcAft>
                <a:spcPts val="0"/>
              </a:spcAft>
              <a:buSzPts val="1500"/>
              <a:buChar char="●"/>
            </a:pPr>
            <a:r>
              <a:rPr lang="en" sz="1500"/>
              <a:t>Attacker: A player of the team in ball possession. </a:t>
            </a:r>
            <a:endParaRPr sz="1500"/>
          </a:p>
          <a:p>
            <a:pPr indent="-323850" lvl="0" marL="457200" rtl="0" algn="l">
              <a:lnSpc>
                <a:spcPct val="100000"/>
              </a:lnSpc>
              <a:spcBef>
                <a:spcPts val="1200"/>
              </a:spcBef>
              <a:spcAft>
                <a:spcPts val="0"/>
              </a:spcAft>
              <a:buSzPts val="1500"/>
              <a:buChar char="●"/>
            </a:pPr>
            <a:r>
              <a:rPr lang="en" sz="1500"/>
              <a:t>Defender: Player from the team not in ball possession.</a:t>
            </a:r>
            <a:endParaRPr sz="1500"/>
          </a:p>
          <a:p>
            <a:pPr indent="-323850" lvl="0" marL="457200" rtl="0" algn="l">
              <a:lnSpc>
                <a:spcPct val="100000"/>
              </a:lnSpc>
              <a:spcBef>
                <a:spcPts val="1200"/>
              </a:spcBef>
              <a:spcAft>
                <a:spcPts val="0"/>
              </a:spcAft>
              <a:buSzPts val="1500"/>
              <a:buChar char="●"/>
            </a:pPr>
            <a:r>
              <a:rPr lang="en" sz="1500"/>
              <a:t>When there are 3+ defenders with 3+ attackers in &lt; 5m of the ball AND 1 defender &lt; 4m of the ball, it can be called organised pressing / pressure area.</a:t>
            </a:r>
            <a:endParaRPr sz="1500"/>
          </a:p>
          <a:p>
            <a:pPr indent="-323850" lvl="0" marL="457200" rtl="0" algn="l">
              <a:lnSpc>
                <a:spcPct val="100000"/>
              </a:lnSpc>
              <a:spcBef>
                <a:spcPts val="1200"/>
              </a:spcBef>
              <a:spcAft>
                <a:spcPts val="1200"/>
              </a:spcAft>
              <a:buSzPts val="1500"/>
              <a:buChar char="●"/>
            </a:pPr>
            <a:r>
              <a:rPr lang="en" sz="1500"/>
              <a:t>Not considering the final third to be the only pressing area.</a:t>
            </a:r>
            <a:endParaRPr sz="1500"/>
          </a:p>
        </p:txBody>
      </p:sp>
      <p:sp>
        <p:nvSpPr>
          <p:cNvPr id="94" name="Google Shape;94;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Arial"/>
                <a:ea typeface="Arial"/>
                <a:cs typeface="Arial"/>
                <a:sym typeface="Arial"/>
              </a:rPr>
              <a:t>Definitions / Assumptions</a:t>
            </a:r>
            <a:endParaRPr sz="2000"/>
          </a:p>
        </p:txBody>
      </p:sp>
      <p:sp>
        <p:nvSpPr>
          <p:cNvPr id="95" name="Google Shape;95;p16"/>
          <p:cNvSpPr txBox="1"/>
          <p:nvPr>
            <p:ph idx="1" type="body"/>
          </p:nvPr>
        </p:nvSpPr>
        <p:spPr>
          <a:xfrm>
            <a:off x="607125" y="1211350"/>
            <a:ext cx="3629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Ball possession</a:t>
            </a:r>
            <a:endParaRPr b="1" sz="2100">
              <a:solidFill>
                <a:schemeClr val="dk1"/>
              </a:solidFill>
            </a:endParaRPr>
          </a:p>
          <a:p>
            <a:pPr indent="-323850" lvl="0" marL="457200" rtl="0" algn="l">
              <a:spcBef>
                <a:spcPts val="1600"/>
              </a:spcBef>
              <a:spcAft>
                <a:spcPts val="0"/>
              </a:spcAft>
              <a:buSzPts val="1500"/>
              <a:buChar char="●"/>
            </a:pPr>
            <a:r>
              <a:rPr lang="en" sz="1500"/>
              <a:t>In this case </a:t>
            </a:r>
            <a:r>
              <a:rPr lang="en" sz="1500"/>
              <a:t>study solution, a</a:t>
            </a:r>
            <a:r>
              <a:rPr lang="en" sz="1500"/>
              <a:t> team is said to be in ball possession in the given frame depending on value assigned to variable BallPossession.</a:t>
            </a:r>
            <a:endParaRPr sz="1500"/>
          </a:p>
          <a:p>
            <a:pPr indent="-323850" lvl="0" marL="457200" rtl="0" algn="l">
              <a:spcBef>
                <a:spcPts val="1200"/>
              </a:spcBef>
              <a:spcAft>
                <a:spcPts val="0"/>
              </a:spcAft>
              <a:buSzPts val="1500"/>
              <a:buChar char="●"/>
            </a:pPr>
            <a:r>
              <a:rPr lang="en" sz="1500"/>
              <a:t>In general, as estimate can be computed for the entire game by calculating </a:t>
            </a:r>
            <a:endParaRPr sz="1500"/>
          </a:p>
          <a:p>
            <a:pPr indent="-323850" lvl="0" marL="457200" rtl="0" algn="l">
              <a:spcBef>
                <a:spcPts val="1200"/>
              </a:spcBef>
              <a:spcAft>
                <a:spcPts val="1200"/>
              </a:spcAft>
              <a:buSzPts val="1500"/>
              <a:buChar char="●"/>
            </a:pPr>
            <a:r>
              <a:rPr lang="en" sz="1500"/>
              <a:t># of frames associated to a team / # of total frames available.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183875" y="475050"/>
            <a:ext cx="8236500" cy="8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Team 1 (Orange) Pressing Action Samples</a:t>
            </a:r>
            <a:endParaRPr sz="2400"/>
          </a:p>
        </p:txBody>
      </p:sp>
      <p:pic>
        <p:nvPicPr>
          <p:cNvPr id="101" name="Google Shape;101;p17"/>
          <p:cNvPicPr preferRelativeResize="0"/>
          <p:nvPr/>
        </p:nvPicPr>
        <p:blipFill rotWithShape="1">
          <a:blip r:embed="rId3">
            <a:alphaModFix/>
          </a:blip>
          <a:srcRect b="0" l="14864" r="14752" t="0"/>
          <a:stretch/>
        </p:blipFill>
        <p:spPr>
          <a:xfrm>
            <a:off x="419450" y="1473750"/>
            <a:ext cx="4152550" cy="2689300"/>
          </a:xfrm>
          <a:prstGeom prst="rect">
            <a:avLst/>
          </a:prstGeom>
          <a:noFill/>
          <a:ln>
            <a:noFill/>
          </a:ln>
        </p:spPr>
      </p:pic>
      <p:pic>
        <p:nvPicPr>
          <p:cNvPr id="102" name="Google Shape;102;p17"/>
          <p:cNvPicPr preferRelativeResize="0"/>
          <p:nvPr/>
        </p:nvPicPr>
        <p:blipFill rotWithShape="1">
          <a:blip r:embed="rId4">
            <a:alphaModFix/>
          </a:blip>
          <a:srcRect b="0" l="13798" r="14337" t="0"/>
          <a:stretch/>
        </p:blipFill>
        <p:spPr>
          <a:xfrm>
            <a:off x="4687350" y="1473750"/>
            <a:ext cx="4068675" cy="268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87975" y="475050"/>
            <a:ext cx="7502400" cy="8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Team 2 (Blue) Pressing Action Samples</a:t>
            </a:r>
            <a:endParaRPr sz="2400"/>
          </a:p>
        </p:txBody>
      </p:sp>
      <p:pic>
        <p:nvPicPr>
          <p:cNvPr id="108" name="Google Shape;108;p18"/>
          <p:cNvPicPr preferRelativeResize="0"/>
          <p:nvPr/>
        </p:nvPicPr>
        <p:blipFill rotWithShape="1">
          <a:blip r:embed="rId3">
            <a:alphaModFix/>
          </a:blip>
          <a:srcRect b="0" l="14715" r="13988" t="0"/>
          <a:stretch/>
        </p:blipFill>
        <p:spPr>
          <a:xfrm>
            <a:off x="419450" y="1447550"/>
            <a:ext cx="4047700" cy="2689300"/>
          </a:xfrm>
          <a:prstGeom prst="rect">
            <a:avLst/>
          </a:prstGeom>
          <a:noFill/>
          <a:ln>
            <a:noFill/>
          </a:ln>
        </p:spPr>
      </p:pic>
      <p:pic>
        <p:nvPicPr>
          <p:cNvPr id="109" name="Google Shape;109;p18"/>
          <p:cNvPicPr preferRelativeResize="0"/>
          <p:nvPr/>
        </p:nvPicPr>
        <p:blipFill rotWithShape="1">
          <a:blip r:embed="rId4">
            <a:alphaModFix/>
          </a:blip>
          <a:srcRect b="0" l="13298" r="14504" t="0"/>
          <a:stretch/>
        </p:blipFill>
        <p:spPr>
          <a:xfrm>
            <a:off x="4572000" y="1447550"/>
            <a:ext cx="4163025" cy="2689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87975" y="475050"/>
            <a:ext cx="2028600" cy="39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Team 1 (Orange) Pressing Zones</a:t>
            </a:r>
            <a:endParaRPr sz="2400"/>
          </a:p>
        </p:txBody>
      </p:sp>
      <p:cxnSp>
        <p:nvCxnSpPr>
          <p:cNvPr id="115" name="Google Shape;115;p19"/>
          <p:cNvCxnSpPr/>
          <p:nvPr/>
        </p:nvCxnSpPr>
        <p:spPr>
          <a:xfrm rot="10800000">
            <a:off x="3324425" y="849300"/>
            <a:ext cx="10200" cy="3271800"/>
          </a:xfrm>
          <a:prstGeom prst="straightConnector1">
            <a:avLst/>
          </a:prstGeom>
          <a:noFill/>
          <a:ln cap="flat" cmpd="sng" w="38100">
            <a:solidFill>
              <a:schemeClr val="dk2"/>
            </a:solidFill>
            <a:prstDash val="solid"/>
            <a:round/>
            <a:headEnd len="med" w="med" type="none"/>
            <a:tailEnd len="med" w="med" type="triangle"/>
          </a:ln>
        </p:spPr>
      </p:cxnSp>
      <p:pic>
        <p:nvPicPr>
          <p:cNvPr id="116" name="Google Shape;116;p19"/>
          <p:cNvPicPr preferRelativeResize="0"/>
          <p:nvPr/>
        </p:nvPicPr>
        <p:blipFill>
          <a:blip r:embed="rId3">
            <a:alphaModFix/>
          </a:blip>
          <a:stretch>
            <a:fillRect/>
          </a:stretch>
        </p:blipFill>
        <p:spPr>
          <a:xfrm>
            <a:off x="3539500" y="152400"/>
            <a:ext cx="3339140"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87975" y="475050"/>
            <a:ext cx="2028600" cy="39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Team 2 (Blue) Pressing Zones</a:t>
            </a:r>
            <a:endParaRPr sz="2400"/>
          </a:p>
        </p:txBody>
      </p:sp>
      <p:pic>
        <p:nvPicPr>
          <p:cNvPr id="122" name="Google Shape;122;p20"/>
          <p:cNvPicPr preferRelativeResize="0"/>
          <p:nvPr/>
        </p:nvPicPr>
        <p:blipFill>
          <a:blip r:embed="rId3">
            <a:alphaModFix/>
          </a:blip>
          <a:stretch>
            <a:fillRect/>
          </a:stretch>
        </p:blipFill>
        <p:spPr>
          <a:xfrm>
            <a:off x="3665175" y="152400"/>
            <a:ext cx="3339140" cy="4838701"/>
          </a:xfrm>
          <a:prstGeom prst="rect">
            <a:avLst/>
          </a:prstGeom>
          <a:noFill/>
          <a:ln>
            <a:noFill/>
          </a:ln>
        </p:spPr>
      </p:pic>
      <p:cxnSp>
        <p:nvCxnSpPr>
          <p:cNvPr id="123" name="Google Shape;123;p20"/>
          <p:cNvCxnSpPr/>
          <p:nvPr/>
        </p:nvCxnSpPr>
        <p:spPr>
          <a:xfrm>
            <a:off x="3355600" y="755000"/>
            <a:ext cx="31500" cy="3271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28025"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Thoughts </a:t>
            </a:r>
            <a:endParaRPr/>
          </a:p>
        </p:txBody>
      </p:sp>
      <p:sp>
        <p:nvSpPr>
          <p:cNvPr id="129" name="Google Shape;129;p21"/>
          <p:cNvSpPr txBox="1"/>
          <p:nvPr>
            <p:ph idx="2" type="body"/>
          </p:nvPr>
        </p:nvSpPr>
        <p:spPr>
          <a:xfrm>
            <a:off x="4656325" y="356000"/>
            <a:ext cx="4337100" cy="37902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500">
              <a:highlight>
                <a:schemeClr val="dk1"/>
              </a:highlight>
            </a:endParaRPr>
          </a:p>
          <a:p>
            <a:pPr indent="-323850" lvl="0" marL="457200" rtl="0" algn="l">
              <a:lnSpc>
                <a:spcPct val="115000"/>
              </a:lnSpc>
              <a:spcBef>
                <a:spcPts val="1600"/>
              </a:spcBef>
              <a:spcAft>
                <a:spcPts val="0"/>
              </a:spcAft>
              <a:buSzPts val="1500"/>
              <a:buChar char="●"/>
            </a:pPr>
            <a:r>
              <a:rPr lang="en" sz="1500">
                <a:highlight>
                  <a:schemeClr val="dk1"/>
                </a:highlight>
              </a:rPr>
              <a:t>A lot of duels were fought in Team1's penalty box and in central areas of the pitch. </a:t>
            </a:r>
            <a:endParaRPr sz="1500">
              <a:highlight>
                <a:schemeClr val="dk1"/>
              </a:highlight>
            </a:endParaRPr>
          </a:p>
          <a:p>
            <a:pPr indent="-323850" lvl="0" marL="457200" rtl="0" algn="l">
              <a:lnSpc>
                <a:spcPct val="115000"/>
              </a:lnSpc>
              <a:spcBef>
                <a:spcPts val="0"/>
              </a:spcBef>
              <a:spcAft>
                <a:spcPts val="0"/>
              </a:spcAft>
              <a:buSzPts val="1500"/>
              <a:buChar char="●"/>
            </a:pPr>
            <a:r>
              <a:rPr lang="en" sz="1500">
                <a:highlight>
                  <a:schemeClr val="dk1"/>
                </a:highlight>
              </a:rPr>
              <a:t>Team1 likes pressing from the front especially in the left wing / striker zones. And, high % defensive actions in their own box. </a:t>
            </a:r>
            <a:endParaRPr sz="1500">
              <a:highlight>
                <a:schemeClr val="dk1"/>
              </a:highlight>
            </a:endParaRPr>
          </a:p>
          <a:p>
            <a:pPr indent="-323850" lvl="0" marL="457200" rtl="0" algn="l">
              <a:lnSpc>
                <a:spcPct val="115000"/>
              </a:lnSpc>
              <a:spcBef>
                <a:spcPts val="0"/>
              </a:spcBef>
              <a:spcAft>
                <a:spcPts val="0"/>
              </a:spcAft>
              <a:buSzPts val="1500"/>
              <a:buChar char="●"/>
            </a:pPr>
            <a:r>
              <a:rPr lang="en" sz="1500">
                <a:highlight>
                  <a:schemeClr val="dk1"/>
                </a:highlight>
              </a:rPr>
              <a:t>Team2 have heavy pressing actions in their own half and primarily central zones. Also, pressures seen in opposition box. </a:t>
            </a:r>
            <a:endParaRPr sz="1500">
              <a:highlight>
                <a:schemeClr val="dk1"/>
              </a:highlight>
            </a:endParaRPr>
          </a:p>
          <a:p>
            <a:pPr indent="-323850" lvl="0" marL="457200" rtl="0" algn="l">
              <a:lnSpc>
                <a:spcPct val="115000"/>
              </a:lnSpc>
              <a:spcBef>
                <a:spcPts val="0"/>
              </a:spcBef>
              <a:spcAft>
                <a:spcPts val="0"/>
              </a:spcAft>
              <a:buSzPts val="1500"/>
              <a:buChar char="●"/>
            </a:pPr>
            <a:r>
              <a:rPr lang="en" sz="1500">
                <a:highlight>
                  <a:schemeClr val="dk1"/>
                </a:highlight>
              </a:rPr>
              <a:t>Team2 has more examples of pressing scenarios than team. </a:t>
            </a:r>
            <a:endParaRPr sz="1500">
              <a:highlight>
                <a:schemeClr val="dk1"/>
              </a:highlight>
            </a:endParaRPr>
          </a:p>
          <a:p>
            <a:pPr indent="-323850" lvl="0" marL="457200" rtl="0" algn="l">
              <a:lnSpc>
                <a:spcPct val="115000"/>
              </a:lnSpc>
              <a:spcBef>
                <a:spcPts val="0"/>
              </a:spcBef>
              <a:spcAft>
                <a:spcPts val="0"/>
              </a:spcAft>
              <a:buSzPts val="1500"/>
              <a:buChar char="●"/>
            </a:pPr>
            <a:r>
              <a:rPr lang="en" sz="1500">
                <a:highlight>
                  <a:schemeClr val="dk1"/>
                </a:highlight>
              </a:rPr>
              <a:t>Found a lot more dead ball situations than I had expected in high pressure situations.</a:t>
            </a:r>
            <a:endParaRPr sz="1500">
              <a:highlight>
                <a:schemeClr val="dk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